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9"/>
  </p:notesMasterIdLst>
  <p:sldIdLst>
    <p:sldId id="256" r:id="rId2"/>
    <p:sldId id="264" r:id="rId3"/>
    <p:sldId id="273" r:id="rId4"/>
    <p:sldId id="266" r:id="rId5"/>
    <p:sldId id="257" r:id="rId6"/>
    <p:sldId id="263" r:id="rId7"/>
    <p:sldId id="258" r:id="rId8"/>
    <p:sldId id="260" r:id="rId9"/>
    <p:sldId id="268" r:id="rId10"/>
    <p:sldId id="261" r:id="rId11"/>
    <p:sldId id="262" r:id="rId12"/>
    <p:sldId id="265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0000"/>
    <p:restoredTop sz="94629"/>
  </p:normalViewPr>
  <p:slideViewPr>
    <p:cSldViewPr snapToGrid="0" snapToObjects="1">
      <p:cViewPr varScale="1">
        <p:scale>
          <a:sx n="92" d="100"/>
          <a:sy n="92" d="100"/>
        </p:scale>
        <p:origin x="-108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26259-D9E5-4397-9582-FD72542AFBEA}" type="doc">
      <dgm:prSet loTypeId="urn:microsoft.com/office/officeart/2018/layout/CircleProcess" loCatId="simpleprocesssa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0A27CC9-4B4C-4EFA-A81F-CD5CE37C0793}">
      <dgm:prSet/>
      <dgm:spPr/>
      <dgm:t>
        <a:bodyPr/>
        <a:lstStyle/>
        <a:p>
          <a:r>
            <a:rPr lang="en-GB" baseline="0" dirty="0"/>
            <a:t>Patient enrolment complete for Phase 3 trials</a:t>
          </a:r>
          <a:endParaRPr lang="en-US" dirty="0"/>
        </a:p>
      </dgm:t>
    </dgm:pt>
    <dgm:pt modelId="{5B94D830-1198-4481-845C-F733361E2304}" type="parTrans" cxnId="{321E2331-1E2A-4740-9470-2CDACCA0ED97}">
      <dgm:prSet/>
      <dgm:spPr/>
      <dgm:t>
        <a:bodyPr/>
        <a:lstStyle/>
        <a:p>
          <a:endParaRPr lang="en-US"/>
        </a:p>
      </dgm:t>
    </dgm:pt>
    <dgm:pt modelId="{FBABAB0A-1304-4845-B49E-DDB7B432E8EF}" type="sibTrans" cxnId="{321E2331-1E2A-4740-9470-2CDACCA0ED97}">
      <dgm:prSet/>
      <dgm:spPr/>
      <dgm:t>
        <a:bodyPr/>
        <a:lstStyle/>
        <a:p>
          <a:endParaRPr lang="en-US"/>
        </a:p>
      </dgm:t>
    </dgm:pt>
    <dgm:pt modelId="{7A31256A-9A99-479C-912A-116F823BCBF6}">
      <dgm:prSet/>
      <dgm:spPr/>
      <dgm:t>
        <a:bodyPr/>
        <a:lstStyle/>
        <a:p>
          <a:r>
            <a:rPr lang="en-GB" baseline="0" dirty="0"/>
            <a:t>Possible new drug application mid 2019 in US</a:t>
          </a:r>
          <a:endParaRPr lang="en-US" dirty="0"/>
        </a:p>
      </dgm:t>
    </dgm:pt>
    <dgm:pt modelId="{A66E2488-81AC-4100-8612-A70558269992}" type="parTrans" cxnId="{93B8331A-8F6C-4587-AE3A-B9E5548BE14E}">
      <dgm:prSet/>
      <dgm:spPr/>
      <dgm:t>
        <a:bodyPr/>
        <a:lstStyle/>
        <a:p>
          <a:endParaRPr lang="en-US"/>
        </a:p>
      </dgm:t>
    </dgm:pt>
    <dgm:pt modelId="{D813AA22-C4AF-4AD3-807F-43B6D71B5406}" type="sibTrans" cxnId="{93B8331A-8F6C-4587-AE3A-B9E5548BE14E}">
      <dgm:prSet/>
      <dgm:spPr/>
      <dgm:t>
        <a:bodyPr/>
        <a:lstStyle/>
        <a:p>
          <a:endParaRPr lang="en-US"/>
        </a:p>
      </dgm:t>
    </dgm:pt>
    <dgm:pt modelId="{9A5319FD-9FE1-439F-90C6-7FBF361C8BFC}">
      <dgm:prSet/>
      <dgm:spPr/>
      <dgm:t>
        <a:bodyPr/>
        <a:lstStyle/>
        <a:p>
          <a:r>
            <a:rPr lang="en-GB" baseline="0" dirty="0"/>
            <a:t>Late 2019 for regulatory submission outside of US</a:t>
          </a:r>
          <a:endParaRPr lang="en-US" dirty="0"/>
        </a:p>
      </dgm:t>
    </dgm:pt>
    <dgm:pt modelId="{10F0D7E3-D8EF-4E13-9E86-8114D63855AC}" type="parTrans" cxnId="{0ED93A1E-2DEA-4F92-8BC5-42D1A756CC5F}">
      <dgm:prSet/>
      <dgm:spPr/>
      <dgm:t>
        <a:bodyPr/>
        <a:lstStyle/>
        <a:p>
          <a:endParaRPr lang="en-US"/>
        </a:p>
      </dgm:t>
    </dgm:pt>
    <dgm:pt modelId="{874F7D40-77A2-4192-B30C-87588D5655BA}" type="sibTrans" cxnId="{0ED93A1E-2DEA-4F92-8BC5-42D1A756CC5F}">
      <dgm:prSet/>
      <dgm:spPr/>
      <dgm:t>
        <a:bodyPr/>
        <a:lstStyle/>
        <a:p>
          <a:endParaRPr lang="en-US"/>
        </a:p>
      </dgm:t>
    </dgm:pt>
    <dgm:pt modelId="{33574DD1-7E84-4E88-9660-E0ACD9D97092}">
      <dgm:prSet/>
      <dgm:spPr/>
      <dgm:t>
        <a:bodyPr/>
        <a:lstStyle/>
        <a:p>
          <a:r>
            <a:rPr lang="en-GB" baseline="0"/>
            <a:t>Additional safety and efficacy data late 2019</a:t>
          </a:r>
          <a:endParaRPr lang="en-US"/>
        </a:p>
      </dgm:t>
    </dgm:pt>
    <dgm:pt modelId="{5E1D4487-8CE8-4C5B-926A-DA9C00C44450}" type="parTrans" cxnId="{CEF9584C-DCF1-4B4E-911D-57F5E7D8486C}">
      <dgm:prSet/>
      <dgm:spPr/>
      <dgm:t>
        <a:bodyPr/>
        <a:lstStyle/>
        <a:p>
          <a:endParaRPr lang="en-US"/>
        </a:p>
      </dgm:t>
    </dgm:pt>
    <dgm:pt modelId="{242D84F8-24BF-4EAB-AB6C-9A7272C25AE9}" type="sibTrans" cxnId="{CEF9584C-DCF1-4B4E-911D-57F5E7D8486C}">
      <dgm:prSet/>
      <dgm:spPr/>
      <dgm:t>
        <a:bodyPr/>
        <a:lstStyle/>
        <a:p>
          <a:endParaRPr lang="en-US"/>
        </a:p>
      </dgm:t>
    </dgm:pt>
    <dgm:pt modelId="{3DCEDAFD-F56D-455C-B309-5273D83CDF55}">
      <dgm:prSet/>
      <dgm:spPr/>
      <dgm:t>
        <a:bodyPr/>
        <a:lstStyle/>
        <a:p>
          <a:r>
            <a:rPr lang="en-GB" baseline="0"/>
            <a:t>Launch of triplet ?2020</a:t>
          </a:r>
          <a:endParaRPr lang="en-US"/>
        </a:p>
      </dgm:t>
    </dgm:pt>
    <dgm:pt modelId="{0175C35E-3492-413C-A43B-C6BE005068F7}" type="parTrans" cxnId="{0B228878-B337-4467-B4C5-9D5F71BFD532}">
      <dgm:prSet/>
      <dgm:spPr/>
      <dgm:t>
        <a:bodyPr/>
        <a:lstStyle/>
        <a:p>
          <a:endParaRPr lang="en-US"/>
        </a:p>
      </dgm:t>
    </dgm:pt>
    <dgm:pt modelId="{C5944A1F-4361-4A13-8DA4-44520132BF24}" type="sibTrans" cxnId="{0B228878-B337-4467-B4C5-9D5F71BFD532}">
      <dgm:prSet/>
      <dgm:spPr/>
      <dgm:t>
        <a:bodyPr/>
        <a:lstStyle/>
        <a:p>
          <a:endParaRPr lang="en-US"/>
        </a:p>
      </dgm:t>
    </dgm:pt>
    <dgm:pt modelId="{F3AE6AD8-2490-E74C-B543-408505D36368}" type="pres">
      <dgm:prSet presAssocID="{22526259-D9E5-4397-9582-FD72542AFBEA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92D28FD0-FD6C-E24C-8011-55C31CAD9028}" type="pres">
      <dgm:prSet presAssocID="{3DCEDAFD-F56D-455C-B309-5273D83CDF55}" presName="Accent5" presStyleCnt="0"/>
      <dgm:spPr/>
    </dgm:pt>
    <dgm:pt modelId="{6BF2B61B-3B8F-8241-9130-6CB8FA9FE37A}" type="pres">
      <dgm:prSet presAssocID="{3DCEDAFD-F56D-455C-B309-5273D83CDF55}" presName="Accent" presStyleLbl="node1" presStyleIdx="0" presStyleCnt="10"/>
      <dgm:spPr/>
    </dgm:pt>
    <dgm:pt modelId="{4CE29829-E542-904F-B094-8A11B9D325E3}" type="pres">
      <dgm:prSet presAssocID="{3DCEDAFD-F56D-455C-B309-5273D83CDF55}" presName="ParentBackground5" presStyleCnt="0"/>
      <dgm:spPr/>
    </dgm:pt>
    <dgm:pt modelId="{F05A3ABC-AFC9-D448-A319-1AEF0E91E3E8}" type="pres">
      <dgm:prSet presAssocID="{3DCEDAFD-F56D-455C-B309-5273D83CDF55}" presName="ParentBackground" presStyleLbl="node1" presStyleIdx="1" presStyleCnt="10"/>
      <dgm:spPr/>
      <dgm:t>
        <a:bodyPr/>
        <a:lstStyle/>
        <a:p>
          <a:endParaRPr lang="en-GB"/>
        </a:p>
      </dgm:t>
    </dgm:pt>
    <dgm:pt modelId="{1CEC9D08-6E9D-7243-ABAB-205B5EA3A0B9}" type="pres">
      <dgm:prSet presAssocID="{3DCEDAFD-F56D-455C-B309-5273D83CDF55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C5F2BB-4BF4-7E43-AC5B-F4A20C4E5872}" type="pres">
      <dgm:prSet presAssocID="{33574DD1-7E84-4E88-9660-E0ACD9D97092}" presName="Accent4" presStyleCnt="0"/>
      <dgm:spPr/>
    </dgm:pt>
    <dgm:pt modelId="{6A1F59AB-4F5B-DD43-A281-551AFDAFACE5}" type="pres">
      <dgm:prSet presAssocID="{33574DD1-7E84-4E88-9660-E0ACD9D97092}" presName="Accent" presStyleLbl="node1" presStyleIdx="2" presStyleCnt="10"/>
      <dgm:spPr/>
    </dgm:pt>
    <dgm:pt modelId="{49979A22-B9AA-F340-BE64-44BA2778C121}" type="pres">
      <dgm:prSet presAssocID="{33574DD1-7E84-4E88-9660-E0ACD9D97092}" presName="ParentBackground4" presStyleCnt="0"/>
      <dgm:spPr/>
    </dgm:pt>
    <dgm:pt modelId="{CE5E0FA9-B698-2144-8B8F-E471E68B8868}" type="pres">
      <dgm:prSet presAssocID="{33574DD1-7E84-4E88-9660-E0ACD9D97092}" presName="ParentBackground" presStyleLbl="node1" presStyleIdx="3" presStyleCnt="10"/>
      <dgm:spPr/>
      <dgm:t>
        <a:bodyPr/>
        <a:lstStyle/>
        <a:p>
          <a:endParaRPr lang="en-GB"/>
        </a:p>
      </dgm:t>
    </dgm:pt>
    <dgm:pt modelId="{2ED1B257-6A37-CD4E-B9F6-1CA43C2A01EF}" type="pres">
      <dgm:prSet presAssocID="{33574DD1-7E84-4E88-9660-E0ACD9D97092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22B55-C756-9643-877C-4165BBB69D5D}" type="pres">
      <dgm:prSet presAssocID="{9A5319FD-9FE1-439F-90C6-7FBF361C8BFC}" presName="Accent3" presStyleCnt="0"/>
      <dgm:spPr/>
    </dgm:pt>
    <dgm:pt modelId="{87326E34-262E-CF4C-AA58-3152229EFB96}" type="pres">
      <dgm:prSet presAssocID="{9A5319FD-9FE1-439F-90C6-7FBF361C8BFC}" presName="Accent" presStyleLbl="node1" presStyleIdx="4" presStyleCnt="10"/>
      <dgm:spPr/>
    </dgm:pt>
    <dgm:pt modelId="{2E35A526-F913-EF46-AC5A-414468FA73A8}" type="pres">
      <dgm:prSet presAssocID="{9A5319FD-9FE1-439F-90C6-7FBF361C8BFC}" presName="ParentBackground3" presStyleCnt="0"/>
      <dgm:spPr/>
    </dgm:pt>
    <dgm:pt modelId="{4103C30B-2A99-074F-A099-475BF594AE14}" type="pres">
      <dgm:prSet presAssocID="{9A5319FD-9FE1-439F-90C6-7FBF361C8BFC}" presName="ParentBackground" presStyleLbl="node1" presStyleIdx="5" presStyleCnt="10"/>
      <dgm:spPr/>
      <dgm:t>
        <a:bodyPr/>
        <a:lstStyle/>
        <a:p>
          <a:endParaRPr lang="en-GB"/>
        </a:p>
      </dgm:t>
    </dgm:pt>
    <dgm:pt modelId="{161992E5-58BF-0A4C-A4E0-343031CFF379}" type="pres">
      <dgm:prSet presAssocID="{9A5319FD-9FE1-439F-90C6-7FBF361C8BFC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EAF0C-55ED-B747-BA66-29B96ACEC0D3}" type="pres">
      <dgm:prSet presAssocID="{7A31256A-9A99-479C-912A-116F823BCBF6}" presName="Accent2" presStyleCnt="0"/>
      <dgm:spPr/>
    </dgm:pt>
    <dgm:pt modelId="{3F7BFB2C-72EE-DB4D-9E06-EFDD7A9B9BAE}" type="pres">
      <dgm:prSet presAssocID="{7A31256A-9A99-479C-912A-116F823BCBF6}" presName="Accent" presStyleLbl="node1" presStyleIdx="6" presStyleCnt="10"/>
      <dgm:spPr/>
    </dgm:pt>
    <dgm:pt modelId="{B8E84162-1B33-6C45-BA9E-4D2C5255EAC7}" type="pres">
      <dgm:prSet presAssocID="{7A31256A-9A99-479C-912A-116F823BCBF6}" presName="ParentBackground2" presStyleCnt="0"/>
      <dgm:spPr/>
    </dgm:pt>
    <dgm:pt modelId="{D0AD6CD4-A64A-8F49-AC73-053C2E8ABD60}" type="pres">
      <dgm:prSet presAssocID="{7A31256A-9A99-479C-912A-116F823BCBF6}" presName="ParentBackground" presStyleLbl="node1" presStyleIdx="7" presStyleCnt="10"/>
      <dgm:spPr/>
      <dgm:t>
        <a:bodyPr/>
        <a:lstStyle/>
        <a:p>
          <a:endParaRPr lang="en-GB"/>
        </a:p>
      </dgm:t>
    </dgm:pt>
    <dgm:pt modelId="{0D3848E2-3115-274D-9447-C403AF89A064}" type="pres">
      <dgm:prSet presAssocID="{7A31256A-9A99-479C-912A-116F823BCBF6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3E39A2-DDEA-204E-BF32-9CE231CEDAFC}" type="pres">
      <dgm:prSet presAssocID="{60A27CC9-4B4C-4EFA-A81F-CD5CE37C0793}" presName="Accent1" presStyleCnt="0"/>
      <dgm:spPr/>
    </dgm:pt>
    <dgm:pt modelId="{CD8AC356-CDE8-024D-B6FB-8B8E6269DA08}" type="pres">
      <dgm:prSet presAssocID="{60A27CC9-4B4C-4EFA-A81F-CD5CE37C0793}" presName="Accent" presStyleLbl="node1" presStyleIdx="8" presStyleCnt="10"/>
      <dgm:spPr/>
    </dgm:pt>
    <dgm:pt modelId="{3B79099A-5778-4144-9621-E19A37CC4764}" type="pres">
      <dgm:prSet presAssocID="{60A27CC9-4B4C-4EFA-A81F-CD5CE37C0793}" presName="ParentBackground1" presStyleCnt="0"/>
      <dgm:spPr/>
    </dgm:pt>
    <dgm:pt modelId="{FF51E523-6713-5846-9B34-54D0101099BB}" type="pres">
      <dgm:prSet presAssocID="{60A27CC9-4B4C-4EFA-A81F-CD5CE37C0793}" presName="ParentBackground" presStyleLbl="node1" presStyleIdx="9" presStyleCnt="10"/>
      <dgm:spPr/>
      <dgm:t>
        <a:bodyPr/>
        <a:lstStyle/>
        <a:p>
          <a:endParaRPr lang="en-GB"/>
        </a:p>
      </dgm:t>
    </dgm:pt>
    <dgm:pt modelId="{60A77E66-5436-1648-8DBB-3E0D78C5F8CB}" type="pres">
      <dgm:prSet presAssocID="{60A27CC9-4B4C-4EFA-A81F-CD5CE37C0793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1E2331-1E2A-4740-9470-2CDACCA0ED97}" srcId="{22526259-D9E5-4397-9582-FD72542AFBEA}" destId="{60A27CC9-4B4C-4EFA-A81F-CD5CE37C0793}" srcOrd="0" destOrd="0" parTransId="{5B94D830-1198-4481-845C-F733361E2304}" sibTransId="{FBABAB0A-1304-4845-B49E-DDB7B432E8EF}"/>
    <dgm:cxn modelId="{1382CB51-99F4-ED46-8C85-FD3387F1B77D}" type="presOf" srcId="{60A27CC9-4B4C-4EFA-A81F-CD5CE37C0793}" destId="{60A77E66-5436-1648-8DBB-3E0D78C5F8CB}" srcOrd="1" destOrd="0" presId="urn:microsoft.com/office/officeart/2018/layout/CircleProcess"/>
    <dgm:cxn modelId="{93B8331A-8F6C-4587-AE3A-B9E5548BE14E}" srcId="{22526259-D9E5-4397-9582-FD72542AFBEA}" destId="{7A31256A-9A99-479C-912A-116F823BCBF6}" srcOrd="1" destOrd="0" parTransId="{A66E2488-81AC-4100-8612-A70558269992}" sibTransId="{D813AA22-C4AF-4AD3-807F-43B6D71B5406}"/>
    <dgm:cxn modelId="{BF61AC23-F852-8C48-BEBB-512327EABACB}" type="presOf" srcId="{7A31256A-9A99-479C-912A-116F823BCBF6}" destId="{0D3848E2-3115-274D-9447-C403AF89A064}" srcOrd="1" destOrd="0" presId="urn:microsoft.com/office/officeart/2018/layout/CircleProcess"/>
    <dgm:cxn modelId="{34F91B86-222A-B04D-8FC9-1B286A005B68}" type="presOf" srcId="{3DCEDAFD-F56D-455C-B309-5273D83CDF55}" destId="{1CEC9D08-6E9D-7243-ABAB-205B5EA3A0B9}" srcOrd="1" destOrd="0" presId="urn:microsoft.com/office/officeart/2018/layout/CircleProcess"/>
    <dgm:cxn modelId="{4B1F09FC-11ED-364B-A833-90F368082928}" type="presOf" srcId="{9A5319FD-9FE1-439F-90C6-7FBF361C8BFC}" destId="{4103C30B-2A99-074F-A099-475BF594AE14}" srcOrd="0" destOrd="0" presId="urn:microsoft.com/office/officeart/2018/layout/CircleProcess"/>
    <dgm:cxn modelId="{6C4E62FA-4C36-0C47-AF25-390C4D038898}" type="presOf" srcId="{9A5319FD-9FE1-439F-90C6-7FBF361C8BFC}" destId="{161992E5-58BF-0A4C-A4E0-343031CFF379}" srcOrd="1" destOrd="0" presId="urn:microsoft.com/office/officeart/2018/layout/CircleProcess"/>
    <dgm:cxn modelId="{634221B7-2406-4E4F-A346-17F086C5C7C9}" type="presOf" srcId="{33574DD1-7E84-4E88-9660-E0ACD9D97092}" destId="{2ED1B257-6A37-CD4E-B9F6-1CA43C2A01EF}" srcOrd="1" destOrd="0" presId="urn:microsoft.com/office/officeart/2018/layout/CircleProcess"/>
    <dgm:cxn modelId="{CEF9584C-DCF1-4B4E-911D-57F5E7D8486C}" srcId="{22526259-D9E5-4397-9582-FD72542AFBEA}" destId="{33574DD1-7E84-4E88-9660-E0ACD9D97092}" srcOrd="3" destOrd="0" parTransId="{5E1D4487-8CE8-4C5B-926A-DA9C00C44450}" sibTransId="{242D84F8-24BF-4EAB-AB6C-9A7272C25AE9}"/>
    <dgm:cxn modelId="{2BE5ECE2-037F-824F-A3EF-E4F39811B372}" type="presOf" srcId="{7A31256A-9A99-479C-912A-116F823BCBF6}" destId="{D0AD6CD4-A64A-8F49-AC73-053C2E8ABD60}" srcOrd="0" destOrd="0" presId="urn:microsoft.com/office/officeart/2018/layout/CircleProcess"/>
    <dgm:cxn modelId="{0ED93A1E-2DEA-4F92-8BC5-42D1A756CC5F}" srcId="{22526259-D9E5-4397-9582-FD72542AFBEA}" destId="{9A5319FD-9FE1-439F-90C6-7FBF361C8BFC}" srcOrd="2" destOrd="0" parTransId="{10F0D7E3-D8EF-4E13-9E86-8114D63855AC}" sibTransId="{874F7D40-77A2-4192-B30C-87588D5655BA}"/>
    <dgm:cxn modelId="{0B228878-B337-4467-B4C5-9D5F71BFD532}" srcId="{22526259-D9E5-4397-9582-FD72542AFBEA}" destId="{3DCEDAFD-F56D-455C-B309-5273D83CDF55}" srcOrd="4" destOrd="0" parTransId="{0175C35E-3492-413C-A43B-C6BE005068F7}" sibTransId="{C5944A1F-4361-4A13-8DA4-44520132BF24}"/>
    <dgm:cxn modelId="{4DC7E158-9F13-F84C-9720-E62CAD655320}" type="presOf" srcId="{3DCEDAFD-F56D-455C-B309-5273D83CDF55}" destId="{F05A3ABC-AFC9-D448-A319-1AEF0E91E3E8}" srcOrd="0" destOrd="0" presId="urn:microsoft.com/office/officeart/2018/layout/CircleProcess"/>
    <dgm:cxn modelId="{1F6FBBD6-1691-9840-B762-D8E96260ECC2}" type="presOf" srcId="{33574DD1-7E84-4E88-9660-E0ACD9D97092}" destId="{CE5E0FA9-B698-2144-8B8F-E471E68B8868}" srcOrd="0" destOrd="0" presId="urn:microsoft.com/office/officeart/2018/layout/CircleProcess"/>
    <dgm:cxn modelId="{2EB84BFB-C7B5-9443-95CB-A21962E8454D}" type="presOf" srcId="{22526259-D9E5-4397-9582-FD72542AFBEA}" destId="{F3AE6AD8-2490-E74C-B543-408505D36368}" srcOrd="0" destOrd="0" presId="urn:microsoft.com/office/officeart/2018/layout/CircleProcess"/>
    <dgm:cxn modelId="{758A7FFA-829F-594D-9579-ABA0D6BA65F8}" type="presOf" srcId="{60A27CC9-4B4C-4EFA-A81F-CD5CE37C0793}" destId="{FF51E523-6713-5846-9B34-54D0101099BB}" srcOrd="0" destOrd="0" presId="urn:microsoft.com/office/officeart/2018/layout/CircleProcess"/>
    <dgm:cxn modelId="{9E8552E3-521B-F944-BFAF-A4B12D2A0F8B}" type="presParOf" srcId="{F3AE6AD8-2490-E74C-B543-408505D36368}" destId="{92D28FD0-FD6C-E24C-8011-55C31CAD9028}" srcOrd="0" destOrd="0" presId="urn:microsoft.com/office/officeart/2018/layout/CircleProcess"/>
    <dgm:cxn modelId="{64524EF9-CA8C-D94C-AD36-3130CA837DC0}" type="presParOf" srcId="{92D28FD0-FD6C-E24C-8011-55C31CAD9028}" destId="{6BF2B61B-3B8F-8241-9130-6CB8FA9FE37A}" srcOrd="0" destOrd="0" presId="urn:microsoft.com/office/officeart/2018/layout/CircleProcess"/>
    <dgm:cxn modelId="{CD36E012-294C-074C-96BF-6B62FDCBA268}" type="presParOf" srcId="{F3AE6AD8-2490-E74C-B543-408505D36368}" destId="{4CE29829-E542-904F-B094-8A11B9D325E3}" srcOrd="1" destOrd="0" presId="urn:microsoft.com/office/officeart/2018/layout/CircleProcess"/>
    <dgm:cxn modelId="{A7F68F21-0A22-1145-AA5E-7134B172A283}" type="presParOf" srcId="{4CE29829-E542-904F-B094-8A11B9D325E3}" destId="{F05A3ABC-AFC9-D448-A319-1AEF0E91E3E8}" srcOrd="0" destOrd="0" presId="urn:microsoft.com/office/officeart/2018/layout/CircleProcess"/>
    <dgm:cxn modelId="{A87EE0B2-A731-FC41-94F2-DB6C16ED105C}" type="presParOf" srcId="{F3AE6AD8-2490-E74C-B543-408505D36368}" destId="{1CEC9D08-6E9D-7243-ABAB-205B5EA3A0B9}" srcOrd="2" destOrd="0" presId="urn:microsoft.com/office/officeart/2018/layout/CircleProcess"/>
    <dgm:cxn modelId="{2F9578FA-98B2-D245-9337-2CA90E412275}" type="presParOf" srcId="{F3AE6AD8-2490-E74C-B543-408505D36368}" destId="{D8C5F2BB-4BF4-7E43-AC5B-F4A20C4E5872}" srcOrd="3" destOrd="0" presId="urn:microsoft.com/office/officeart/2018/layout/CircleProcess"/>
    <dgm:cxn modelId="{A74B8511-7377-6E4D-B9BA-41795E2A56ED}" type="presParOf" srcId="{D8C5F2BB-4BF4-7E43-AC5B-F4A20C4E5872}" destId="{6A1F59AB-4F5B-DD43-A281-551AFDAFACE5}" srcOrd="0" destOrd="0" presId="urn:microsoft.com/office/officeart/2018/layout/CircleProcess"/>
    <dgm:cxn modelId="{50E3BB55-AA86-1648-A599-4AA03B6303AD}" type="presParOf" srcId="{F3AE6AD8-2490-E74C-B543-408505D36368}" destId="{49979A22-B9AA-F340-BE64-44BA2778C121}" srcOrd="4" destOrd="0" presId="urn:microsoft.com/office/officeart/2018/layout/CircleProcess"/>
    <dgm:cxn modelId="{35A463EA-FCC2-344C-AC2D-E1C6E92D757C}" type="presParOf" srcId="{49979A22-B9AA-F340-BE64-44BA2778C121}" destId="{CE5E0FA9-B698-2144-8B8F-E471E68B8868}" srcOrd="0" destOrd="0" presId="urn:microsoft.com/office/officeart/2018/layout/CircleProcess"/>
    <dgm:cxn modelId="{B6DFDBD1-7880-8A40-B374-5C876BE669B8}" type="presParOf" srcId="{F3AE6AD8-2490-E74C-B543-408505D36368}" destId="{2ED1B257-6A37-CD4E-B9F6-1CA43C2A01EF}" srcOrd="5" destOrd="0" presId="urn:microsoft.com/office/officeart/2018/layout/CircleProcess"/>
    <dgm:cxn modelId="{D839E2F1-92B7-6948-858E-5C2E5DF4013B}" type="presParOf" srcId="{F3AE6AD8-2490-E74C-B543-408505D36368}" destId="{CB522B55-C756-9643-877C-4165BBB69D5D}" srcOrd="6" destOrd="0" presId="urn:microsoft.com/office/officeart/2018/layout/CircleProcess"/>
    <dgm:cxn modelId="{3BC9AE6A-9C85-1E4D-A3BE-B5A816408504}" type="presParOf" srcId="{CB522B55-C756-9643-877C-4165BBB69D5D}" destId="{87326E34-262E-CF4C-AA58-3152229EFB96}" srcOrd="0" destOrd="0" presId="urn:microsoft.com/office/officeart/2018/layout/CircleProcess"/>
    <dgm:cxn modelId="{B13841A1-FDEF-954D-BB72-0CB62D259641}" type="presParOf" srcId="{F3AE6AD8-2490-E74C-B543-408505D36368}" destId="{2E35A526-F913-EF46-AC5A-414468FA73A8}" srcOrd="7" destOrd="0" presId="urn:microsoft.com/office/officeart/2018/layout/CircleProcess"/>
    <dgm:cxn modelId="{3A26D461-DDB6-5841-9F69-FA7EA1F9AE65}" type="presParOf" srcId="{2E35A526-F913-EF46-AC5A-414468FA73A8}" destId="{4103C30B-2A99-074F-A099-475BF594AE14}" srcOrd="0" destOrd="0" presId="urn:microsoft.com/office/officeart/2018/layout/CircleProcess"/>
    <dgm:cxn modelId="{29BBF226-4404-B54F-878F-A288014CDD19}" type="presParOf" srcId="{F3AE6AD8-2490-E74C-B543-408505D36368}" destId="{161992E5-58BF-0A4C-A4E0-343031CFF379}" srcOrd="8" destOrd="0" presId="urn:microsoft.com/office/officeart/2018/layout/CircleProcess"/>
    <dgm:cxn modelId="{9EDE3DB4-59B7-3A46-AC17-1869B94190DA}" type="presParOf" srcId="{F3AE6AD8-2490-E74C-B543-408505D36368}" destId="{12EEAF0C-55ED-B747-BA66-29B96ACEC0D3}" srcOrd="9" destOrd="0" presId="urn:microsoft.com/office/officeart/2018/layout/CircleProcess"/>
    <dgm:cxn modelId="{C1BB8F44-44A6-6540-958A-017C63A48A70}" type="presParOf" srcId="{12EEAF0C-55ED-B747-BA66-29B96ACEC0D3}" destId="{3F7BFB2C-72EE-DB4D-9E06-EFDD7A9B9BAE}" srcOrd="0" destOrd="0" presId="urn:microsoft.com/office/officeart/2018/layout/CircleProcess"/>
    <dgm:cxn modelId="{EDF15C2C-3B81-AD4D-93BB-6DC445480A92}" type="presParOf" srcId="{F3AE6AD8-2490-E74C-B543-408505D36368}" destId="{B8E84162-1B33-6C45-BA9E-4D2C5255EAC7}" srcOrd="10" destOrd="0" presId="urn:microsoft.com/office/officeart/2018/layout/CircleProcess"/>
    <dgm:cxn modelId="{740D2B15-81F9-2E46-85E5-901B92554AA3}" type="presParOf" srcId="{B8E84162-1B33-6C45-BA9E-4D2C5255EAC7}" destId="{D0AD6CD4-A64A-8F49-AC73-053C2E8ABD60}" srcOrd="0" destOrd="0" presId="urn:microsoft.com/office/officeart/2018/layout/CircleProcess"/>
    <dgm:cxn modelId="{27249B28-AAFD-EC4D-9972-B3ED82EC2E1F}" type="presParOf" srcId="{F3AE6AD8-2490-E74C-B543-408505D36368}" destId="{0D3848E2-3115-274D-9447-C403AF89A064}" srcOrd="11" destOrd="0" presId="urn:microsoft.com/office/officeart/2018/layout/CircleProcess"/>
    <dgm:cxn modelId="{00111683-CE57-054C-AF81-65F3FEFDB41B}" type="presParOf" srcId="{F3AE6AD8-2490-E74C-B543-408505D36368}" destId="{243E39A2-DDEA-204E-BF32-9CE231CEDAFC}" srcOrd="12" destOrd="0" presId="urn:microsoft.com/office/officeart/2018/layout/CircleProcess"/>
    <dgm:cxn modelId="{617E0F77-29BC-4547-9E33-EFA7943D40FA}" type="presParOf" srcId="{243E39A2-DDEA-204E-BF32-9CE231CEDAFC}" destId="{CD8AC356-CDE8-024D-B6FB-8B8E6269DA08}" srcOrd="0" destOrd="0" presId="urn:microsoft.com/office/officeart/2018/layout/CircleProcess"/>
    <dgm:cxn modelId="{5A921A70-1BC1-8240-881B-784E5D86984E}" type="presParOf" srcId="{F3AE6AD8-2490-E74C-B543-408505D36368}" destId="{3B79099A-5778-4144-9621-E19A37CC4764}" srcOrd="13" destOrd="0" presId="urn:microsoft.com/office/officeart/2018/layout/CircleProcess"/>
    <dgm:cxn modelId="{4D07028A-8E1B-0F40-8968-C690514C643B}" type="presParOf" srcId="{3B79099A-5778-4144-9621-E19A37CC4764}" destId="{FF51E523-6713-5846-9B34-54D0101099BB}" srcOrd="0" destOrd="0" presId="urn:microsoft.com/office/officeart/2018/layout/CircleProcess"/>
    <dgm:cxn modelId="{2D069282-2708-CC4A-BD69-B0B0799CFFEE}" type="presParOf" srcId="{F3AE6AD8-2490-E74C-B543-408505D36368}" destId="{60A77E66-5436-1648-8DBB-3E0D78C5F8CB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35B6C-2B56-4C5D-9AEB-EA7D7407484D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2CECDA-1C35-46F4-BF41-349D1AC30554}">
      <dgm:prSet/>
      <dgm:spPr/>
      <dgm:t>
        <a:bodyPr/>
        <a:lstStyle/>
        <a:p>
          <a:r>
            <a:rPr lang="en-US" dirty="0"/>
            <a:t>START</a:t>
          </a:r>
        </a:p>
      </dgm:t>
    </dgm:pt>
    <dgm:pt modelId="{CF2BACAB-68B2-4734-9892-AEB9CB3E3171}" type="parTrans" cxnId="{6EED509E-8A08-48D1-9BB8-6FCF3246BACD}">
      <dgm:prSet/>
      <dgm:spPr/>
      <dgm:t>
        <a:bodyPr/>
        <a:lstStyle/>
        <a:p>
          <a:endParaRPr lang="en-US"/>
        </a:p>
      </dgm:t>
    </dgm:pt>
    <dgm:pt modelId="{1BF98574-FD77-4DCF-952B-40CBF51651E4}" type="sibTrans" cxnId="{6EED509E-8A08-48D1-9BB8-6FCF3246BACD}">
      <dgm:prSet/>
      <dgm:spPr/>
      <dgm:t>
        <a:bodyPr/>
        <a:lstStyle/>
        <a:p>
          <a:endParaRPr lang="en-US"/>
        </a:p>
      </dgm:t>
    </dgm:pt>
    <dgm:pt modelId="{FD1247F8-D5D2-41CF-A537-99C31EFB31A7}">
      <dgm:prSet/>
      <dgm:spPr/>
      <dgm:t>
        <a:bodyPr/>
        <a:lstStyle/>
        <a:p>
          <a:r>
            <a:rPr lang="en-GB" dirty="0"/>
            <a:t>ALPINE 2</a:t>
          </a:r>
          <a:endParaRPr lang="en-US" dirty="0"/>
        </a:p>
      </dgm:t>
    </dgm:pt>
    <dgm:pt modelId="{95FD21F8-EBCD-47F4-854C-F5A0425E4872}" type="parTrans" cxnId="{A1ED95ED-7713-444D-B0EB-1A1BC3EB747A}">
      <dgm:prSet/>
      <dgm:spPr/>
      <dgm:t>
        <a:bodyPr/>
        <a:lstStyle/>
        <a:p>
          <a:endParaRPr lang="en-US"/>
        </a:p>
      </dgm:t>
    </dgm:pt>
    <dgm:pt modelId="{7F4CA9D9-22D6-4159-B6AA-4D246E771277}" type="sibTrans" cxnId="{A1ED95ED-7713-444D-B0EB-1A1BC3EB747A}">
      <dgm:prSet/>
      <dgm:spPr/>
      <dgm:t>
        <a:bodyPr/>
        <a:lstStyle/>
        <a:p>
          <a:endParaRPr lang="en-US"/>
        </a:p>
      </dgm:t>
    </dgm:pt>
    <dgm:pt modelId="{C5BBA837-C392-9A45-82BC-7396357C4C50}" type="pres">
      <dgm:prSet presAssocID="{C3D35B6C-2B56-4C5D-9AEB-EA7D740748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484FE82-41C4-4F40-86A7-15BD74586B39}" type="pres">
      <dgm:prSet presAssocID="{B42CECDA-1C35-46F4-BF41-349D1AC30554}" presName="hierRoot1" presStyleCnt="0">
        <dgm:presLayoutVars>
          <dgm:hierBranch val="init"/>
        </dgm:presLayoutVars>
      </dgm:prSet>
      <dgm:spPr/>
    </dgm:pt>
    <dgm:pt modelId="{9B502360-8BCC-314E-B796-C48BC42F0275}" type="pres">
      <dgm:prSet presAssocID="{B42CECDA-1C35-46F4-BF41-349D1AC30554}" presName="rootComposite1" presStyleCnt="0"/>
      <dgm:spPr/>
    </dgm:pt>
    <dgm:pt modelId="{4E61F271-EAD7-3E4A-9313-D5C41327D712}" type="pres">
      <dgm:prSet presAssocID="{B42CECDA-1C35-46F4-BF41-349D1AC30554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3C372D9-2160-CE41-A4D1-6B0A09855865}" type="pres">
      <dgm:prSet presAssocID="{B42CECDA-1C35-46F4-BF41-349D1AC3055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BE20E212-EEBD-C447-9A7F-92B99F93229C}" type="pres">
      <dgm:prSet presAssocID="{B42CECDA-1C35-46F4-BF41-349D1AC30554}" presName="hierChild2" presStyleCnt="0"/>
      <dgm:spPr/>
    </dgm:pt>
    <dgm:pt modelId="{A47028BE-D7CB-6E4A-8C1B-2D0C075B5AAE}" type="pres">
      <dgm:prSet presAssocID="{B42CECDA-1C35-46F4-BF41-349D1AC30554}" presName="hierChild3" presStyleCnt="0"/>
      <dgm:spPr/>
    </dgm:pt>
    <dgm:pt modelId="{01B2927D-B963-564E-89D1-B8ACEF3B3DD8}" type="pres">
      <dgm:prSet presAssocID="{FD1247F8-D5D2-41CF-A537-99C31EFB31A7}" presName="hierRoot1" presStyleCnt="0">
        <dgm:presLayoutVars>
          <dgm:hierBranch val="init"/>
        </dgm:presLayoutVars>
      </dgm:prSet>
      <dgm:spPr/>
    </dgm:pt>
    <dgm:pt modelId="{90C52256-94B5-404A-B107-7B0FED751C11}" type="pres">
      <dgm:prSet presAssocID="{FD1247F8-D5D2-41CF-A537-99C31EFB31A7}" presName="rootComposite1" presStyleCnt="0"/>
      <dgm:spPr/>
    </dgm:pt>
    <dgm:pt modelId="{B3A613DA-7E28-7849-83B2-073725D9BC39}" type="pres">
      <dgm:prSet presAssocID="{FD1247F8-D5D2-41CF-A537-99C31EFB31A7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430BA70-93B8-3747-BE91-DB3EC9CFEBC0}" type="pres">
      <dgm:prSet presAssocID="{FD1247F8-D5D2-41CF-A537-99C31EFB31A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0D20EB83-EB2A-8049-A080-A20D2C3DE13B}" type="pres">
      <dgm:prSet presAssocID="{FD1247F8-D5D2-41CF-A537-99C31EFB31A7}" presName="hierChild2" presStyleCnt="0"/>
      <dgm:spPr/>
    </dgm:pt>
    <dgm:pt modelId="{673A9FDC-F428-5A4F-BA79-54FC23030F39}" type="pres">
      <dgm:prSet presAssocID="{FD1247F8-D5D2-41CF-A537-99C31EFB31A7}" presName="hierChild3" presStyleCnt="0"/>
      <dgm:spPr/>
    </dgm:pt>
  </dgm:ptLst>
  <dgm:cxnLst>
    <dgm:cxn modelId="{E5A11B7F-5D6C-9C4F-A72A-A9B688022DB0}" type="presOf" srcId="{C3D35B6C-2B56-4C5D-9AEB-EA7D7407484D}" destId="{C5BBA837-C392-9A45-82BC-7396357C4C50}" srcOrd="0" destOrd="0" presId="urn:microsoft.com/office/officeart/2009/3/layout/HorizontalOrganizationChart"/>
    <dgm:cxn modelId="{55738414-AE2A-EB4E-88A1-3049651BF4AF}" type="presOf" srcId="{B42CECDA-1C35-46F4-BF41-349D1AC30554}" destId="{A3C372D9-2160-CE41-A4D1-6B0A09855865}" srcOrd="1" destOrd="0" presId="urn:microsoft.com/office/officeart/2009/3/layout/HorizontalOrganizationChart"/>
    <dgm:cxn modelId="{3C685EB6-80BF-E848-9E9D-2F3CDF39342D}" type="presOf" srcId="{FD1247F8-D5D2-41CF-A537-99C31EFB31A7}" destId="{0430BA70-93B8-3747-BE91-DB3EC9CFEBC0}" srcOrd="1" destOrd="0" presId="urn:microsoft.com/office/officeart/2009/3/layout/HorizontalOrganizationChart"/>
    <dgm:cxn modelId="{E5D731B9-13DB-CA43-9637-407D08327650}" type="presOf" srcId="{B42CECDA-1C35-46F4-BF41-349D1AC30554}" destId="{4E61F271-EAD7-3E4A-9313-D5C41327D712}" srcOrd="0" destOrd="0" presId="urn:microsoft.com/office/officeart/2009/3/layout/HorizontalOrganizationChart"/>
    <dgm:cxn modelId="{6EED509E-8A08-48D1-9BB8-6FCF3246BACD}" srcId="{C3D35B6C-2B56-4C5D-9AEB-EA7D7407484D}" destId="{B42CECDA-1C35-46F4-BF41-349D1AC30554}" srcOrd="0" destOrd="0" parTransId="{CF2BACAB-68B2-4734-9892-AEB9CB3E3171}" sibTransId="{1BF98574-FD77-4DCF-952B-40CBF51651E4}"/>
    <dgm:cxn modelId="{A1ED95ED-7713-444D-B0EB-1A1BC3EB747A}" srcId="{C3D35B6C-2B56-4C5D-9AEB-EA7D7407484D}" destId="{FD1247F8-D5D2-41CF-A537-99C31EFB31A7}" srcOrd="1" destOrd="0" parTransId="{95FD21F8-EBCD-47F4-854C-F5A0425E4872}" sibTransId="{7F4CA9D9-22D6-4159-B6AA-4D246E771277}"/>
    <dgm:cxn modelId="{1EC65830-45CA-254C-B3E6-89261E58EEEC}" type="presOf" srcId="{FD1247F8-D5D2-41CF-A537-99C31EFB31A7}" destId="{B3A613DA-7E28-7849-83B2-073725D9BC39}" srcOrd="0" destOrd="0" presId="urn:microsoft.com/office/officeart/2009/3/layout/HorizontalOrganizationChart"/>
    <dgm:cxn modelId="{ECF609B8-6E1E-C74C-BDE6-486C79B2C5FB}" type="presParOf" srcId="{C5BBA837-C392-9A45-82BC-7396357C4C50}" destId="{7484FE82-41C4-4F40-86A7-15BD74586B39}" srcOrd="0" destOrd="0" presId="urn:microsoft.com/office/officeart/2009/3/layout/HorizontalOrganizationChart"/>
    <dgm:cxn modelId="{FFB22FA8-9A57-B445-935E-301A8E79BE5D}" type="presParOf" srcId="{7484FE82-41C4-4F40-86A7-15BD74586B39}" destId="{9B502360-8BCC-314E-B796-C48BC42F0275}" srcOrd="0" destOrd="0" presId="urn:microsoft.com/office/officeart/2009/3/layout/HorizontalOrganizationChart"/>
    <dgm:cxn modelId="{17162F51-5119-5C44-B3FA-A893A5E32C62}" type="presParOf" srcId="{9B502360-8BCC-314E-B796-C48BC42F0275}" destId="{4E61F271-EAD7-3E4A-9313-D5C41327D712}" srcOrd="0" destOrd="0" presId="urn:microsoft.com/office/officeart/2009/3/layout/HorizontalOrganizationChart"/>
    <dgm:cxn modelId="{D5E1D900-CA5A-A544-942C-19ABF76FD162}" type="presParOf" srcId="{9B502360-8BCC-314E-B796-C48BC42F0275}" destId="{A3C372D9-2160-CE41-A4D1-6B0A09855865}" srcOrd="1" destOrd="0" presId="urn:microsoft.com/office/officeart/2009/3/layout/HorizontalOrganizationChart"/>
    <dgm:cxn modelId="{D1210E28-132D-3945-BE8F-F7E4D0935E08}" type="presParOf" srcId="{7484FE82-41C4-4F40-86A7-15BD74586B39}" destId="{BE20E212-EEBD-C447-9A7F-92B99F93229C}" srcOrd="1" destOrd="0" presId="urn:microsoft.com/office/officeart/2009/3/layout/HorizontalOrganizationChart"/>
    <dgm:cxn modelId="{9E0FED28-6BB5-CB44-9EF0-256F7F5C0F9A}" type="presParOf" srcId="{7484FE82-41C4-4F40-86A7-15BD74586B39}" destId="{A47028BE-D7CB-6E4A-8C1B-2D0C075B5AAE}" srcOrd="2" destOrd="0" presId="urn:microsoft.com/office/officeart/2009/3/layout/HorizontalOrganizationChart"/>
    <dgm:cxn modelId="{8313D70D-98F0-7248-8DF6-8865E4E8BF18}" type="presParOf" srcId="{C5BBA837-C392-9A45-82BC-7396357C4C50}" destId="{01B2927D-B963-564E-89D1-B8ACEF3B3DD8}" srcOrd="1" destOrd="0" presId="urn:microsoft.com/office/officeart/2009/3/layout/HorizontalOrganizationChart"/>
    <dgm:cxn modelId="{2180E8C5-DC3F-F54C-AE3C-1B6E13A581ED}" type="presParOf" srcId="{01B2927D-B963-564E-89D1-B8ACEF3B3DD8}" destId="{90C52256-94B5-404A-B107-7B0FED751C11}" srcOrd="0" destOrd="0" presId="urn:microsoft.com/office/officeart/2009/3/layout/HorizontalOrganizationChart"/>
    <dgm:cxn modelId="{5B8D33D7-865B-DB41-B3EA-3FAF38FC0302}" type="presParOf" srcId="{90C52256-94B5-404A-B107-7B0FED751C11}" destId="{B3A613DA-7E28-7849-83B2-073725D9BC39}" srcOrd="0" destOrd="0" presId="urn:microsoft.com/office/officeart/2009/3/layout/HorizontalOrganizationChart"/>
    <dgm:cxn modelId="{0C943C9B-6F63-5E40-8E66-84E7D7A6FBB3}" type="presParOf" srcId="{90C52256-94B5-404A-B107-7B0FED751C11}" destId="{0430BA70-93B8-3747-BE91-DB3EC9CFEBC0}" srcOrd="1" destOrd="0" presId="urn:microsoft.com/office/officeart/2009/3/layout/HorizontalOrganizationChart"/>
    <dgm:cxn modelId="{468D90D4-A9BD-1646-B0F1-7F996EE2A38A}" type="presParOf" srcId="{01B2927D-B963-564E-89D1-B8ACEF3B3DD8}" destId="{0D20EB83-EB2A-8049-A080-A20D2C3DE13B}" srcOrd="1" destOrd="0" presId="urn:microsoft.com/office/officeart/2009/3/layout/HorizontalOrganizationChart"/>
    <dgm:cxn modelId="{F36D2F9D-1692-E247-BEBC-E0487F3F3496}" type="presParOf" srcId="{01B2927D-B963-564E-89D1-B8ACEF3B3DD8}" destId="{673A9FDC-F428-5A4F-BA79-54FC23030F3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2B61B-3B8F-8241-9130-6CB8FA9FE37A}">
      <dsp:nvSpPr>
        <dsp:cNvPr id="0" name=""/>
        <dsp:cNvSpPr/>
      </dsp:nvSpPr>
      <dsp:spPr>
        <a:xfrm>
          <a:off x="8064974" y="651552"/>
          <a:ext cx="1725982" cy="172626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A3ABC-AFC9-D448-A319-1AEF0E91E3E8}">
      <dsp:nvSpPr>
        <dsp:cNvPr id="0" name=""/>
        <dsp:cNvSpPr/>
      </dsp:nvSpPr>
      <dsp:spPr>
        <a:xfrm>
          <a:off x="8121925" y="709104"/>
          <a:ext cx="1611162" cy="1611160"/>
        </a:xfrm>
        <a:prstGeom prst="ellipse">
          <a:avLst/>
        </a:prstGeom>
        <a:gradFill rotWithShape="0">
          <a:gsLst>
            <a:gs pos="0">
              <a:schemeClr val="accent5">
                <a:hueOff val="1709757"/>
                <a:satOff val="-611"/>
                <a:lumOff val="98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709757"/>
                <a:satOff val="-611"/>
                <a:lumOff val="98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709757"/>
                <a:satOff val="-611"/>
                <a:lumOff val="98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/>
            <a:t>Launch of triplet ?2020</a:t>
          </a:r>
          <a:endParaRPr lang="en-US" sz="1600" kern="1200"/>
        </a:p>
      </dsp:txBody>
      <dsp:txXfrm>
        <a:off x="8352484" y="939313"/>
        <a:ext cx="1150961" cy="1150742"/>
      </dsp:txXfrm>
    </dsp:sp>
    <dsp:sp modelId="{6A1F59AB-4F5B-DD43-A281-551AFDAFACE5}">
      <dsp:nvSpPr>
        <dsp:cNvPr id="0" name=""/>
        <dsp:cNvSpPr/>
      </dsp:nvSpPr>
      <dsp:spPr>
        <a:xfrm rot="2700000">
          <a:off x="6280303" y="651641"/>
          <a:ext cx="1725783" cy="172578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3419514"/>
                <a:satOff val="-1221"/>
                <a:lumOff val="1961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3419514"/>
                <a:satOff val="-1221"/>
                <a:lumOff val="1961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3419514"/>
                <a:satOff val="-1221"/>
                <a:lumOff val="1961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5E0FA9-B698-2144-8B8F-E471E68B8868}">
      <dsp:nvSpPr>
        <dsp:cNvPr id="0" name=""/>
        <dsp:cNvSpPr/>
      </dsp:nvSpPr>
      <dsp:spPr>
        <a:xfrm>
          <a:off x="6338991" y="709104"/>
          <a:ext cx="1611162" cy="1611160"/>
        </a:xfrm>
        <a:prstGeom prst="ellipse">
          <a:avLst/>
        </a:prstGeom>
        <a:gradFill rotWithShape="0">
          <a:gsLst>
            <a:gs pos="0">
              <a:schemeClr val="accent5">
                <a:hueOff val="5129271"/>
                <a:satOff val="-1832"/>
                <a:lumOff val="294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5129271"/>
                <a:satOff val="-1832"/>
                <a:lumOff val="294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5129271"/>
                <a:satOff val="-1832"/>
                <a:lumOff val="294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/>
            <a:t>Additional safety and efficacy data late 2019</a:t>
          </a:r>
          <a:endParaRPr lang="en-US" sz="1600" kern="1200"/>
        </a:p>
      </dsp:txBody>
      <dsp:txXfrm>
        <a:off x="6568632" y="939313"/>
        <a:ext cx="1150961" cy="1150742"/>
      </dsp:txXfrm>
    </dsp:sp>
    <dsp:sp modelId="{87326E34-262E-CF4C-AA58-3152229EFB96}">
      <dsp:nvSpPr>
        <dsp:cNvPr id="0" name=""/>
        <dsp:cNvSpPr/>
      </dsp:nvSpPr>
      <dsp:spPr>
        <a:xfrm rot="2700000">
          <a:off x="4497369" y="651641"/>
          <a:ext cx="1725783" cy="172578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6839028"/>
                <a:satOff val="-2443"/>
                <a:lumOff val="3922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6839028"/>
                <a:satOff val="-2443"/>
                <a:lumOff val="3922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6839028"/>
                <a:satOff val="-2443"/>
                <a:lumOff val="3922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03C30B-2A99-074F-A099-475BF594AE14}">
      <dsp:nvSpPr>
        <dsp:cNvPr id="0" name=""/>
        <dsp:cNvSpPr/>
      </dsp:nvSpPr>
      <dsp:spPr>
        <a:xfrm>
          <a:off x="4555138" y="709104"/>
          <a:ext cx="1611162" cy="1611160"/>
        </a:xfrm>
        <a:prstGeom prst="ellipse">
          <a:avLst/>
        </a:prstGeom>
        <a:gradFill rotWithShape="0">
          <a:gsLst>
            <a:gs pos="0">
              <a:schemeClr val="accent5">
                <a:hueOff val="8548785"/>
                <a:satOff val="-3053"/>
                <a:lumOff val="490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8548785"/>
                <a:satOff val="-3053"/>
                <a:lumOff val="490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8548785"/>
                <a:satOff val="-3053"/>
                <a:lumOff val="490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/>
            <a:t>Late 2019 for regulatory submission outside of US</a:t>
          </a:r>
          <a:endParaRPr lang="en-US" sz="1600" kern="1200" dirty="0"/>
        </a:p>
      </dsp:txBody>
      <dsp:txXfrm>
        <a:off x="4784780" y="939313"/>
        <a:ext cx="1150961" cy="1150742"/>
      </dsp:txXfrm>
    </dsp:sp>
    <dsp:sp modelId="{3F7BFB2C-72EE-DB4D-9E06-EFDD7A9B9BAE}">
      <dsp:nvSpPr>
        <dsp:cNvPr id="0" name=""/>
        <dsp:cNvSpPr/>
      </dsp:nvSpPr>
      <dsp:spPr>
        <a:xfrm rot="2700000">
          <a:off x="2713516" y="651641"/>
          <a:ext cx="1725783" cy="172578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10258542"/>
                <a:satOff val="-3664"/>
                <a:lumOff val="5883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0258542"/>
                <a:satOff val="-3664"/>
                <a:lumOff val="5883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0258542"/>
                <a:satOff val="-3664"/>
                <a:lumOff val="5883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D6CD4-A64A-8F49-AC73-053C2E8ABD60}">
      <dsp:nvSpPr>
        <dsp:cNvPr id="0" name=""/>
        <dsp:cNvSpPr/>
      </dsp:nvSpPr>
      <dsp:spPr>
        <a:xfrm>
          <a:off x="2771286" y="709104"/>
          <a:ext cx="1611162" cy="1611160"/>
        </a:xfrm>
        <a:prstGeom prst="ellipse">
          <a:avLst/>
        </a:prstGeom>
        <a:gradFill rotWithShape="0">
          <a:gsLst>
            <a:gs pos="0">
              <a:schemeClr val="accent5">
                <a:hueOff val="11968298"/>
                <a:satOff val="-4275"/>
                <a:lumOff val="686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1968298"/>
                <a:satOff val="-4275"/>
                <a:lumOff val="686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1968298"/>
                <a:satOff val="-4275"/>
                <a:lumOff val="686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/>
            <a:t>Possible new drug application mid 2019 in US</a:t>
          </a:r>
          <a:endParaRPr lang="en-US" sz="1600" kern="1200" dirty="0"/>
        </a:p>
      </dsp:txBody>
      <dsp:txXfrm>
        <a:off x="3001846" y="939313"/>
        <a:ext cx="1150961" cy="1150742"/>
      </dsp:txXfrm>
    </dsp:sp>
    <dsp:sp modelId="{CD8AC356-CDE8-024D-B6FB-8B8E6269DA08}">
      <dsp:nvSpPr>
        <dsp:cNvPr id="0" name=""/>
        <dsp:cNvSpPr/>
      </dsp:nvSpPr>
      <dsp:spPr>
        <a:xfrm rot="2700000">
          <a:off x="929664" y="651641"/>
          <a:ext cx="1725783" cy="1725783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13678055"/>
                <a:satOff val="-4885"/>
                <a:lumOff val="7844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3678055"/>
                <a:satOff val="-4885"/>
                <a:lumOff val="7844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3678055"/>
                <a:satOff val="-4885"/>
                <a:lumOff val="7844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1E523-6713-5846-9B34-54D0101099BB}">
      <dsp:nvSpPr>
        <dsp:cNvPr id="0" name=""/>
        <dsp:cNvSpPr/>
      </dsp:nvSpPr>
      <dsp:spPr>
        <a:xfrm>
          <a:off x="987434" y="709104"/>
          <a:ext cx="1611162" cy="1611160"/>
        </a:xfrm>
        <a:prstGeom prst="ellipse">
          <a:avLst/>
        </a:prstGeom>
        <a:gradFill rotWithShape="0">
          <a:gsLst>
            <a:gs pos="0">
              <a:schemeClr val="accent5">
                <a:hueOff val="15387812"/>
                <a:satOff val="-5496"/>
                <a:lumOff val="8825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5">
                <a:hueOff val="15387812"/>
                <a:satOff val="-5496"/>
                <a:lumOff val="8825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15387812"/>
                <a:satOff val="-5496"/>
                <a:lumOff val="8825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baseline="0" dirty="0"/>
            <a:t>Patient enrolment complete for Phase 3 trials</a:t>
          </a:r>
          <a:endParaRPr lang="en-US" sz="1600" kern="1200" dirty="0"/>
        </a:p>
      </dsp:txBody>
      <dsp:txXfrm>
        <a:off x="1217993" y="939313"/>
        <a:ext cx="1150961" cy="1150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1F271-EAD7-3E4A-9313-D5C41327D712}">
      <dsp:nvSpPr>
        <dsp:cNvPr id="0" name=""/>
        <dsp:cNvSpPr/>
      </dsp:nvSpPr>
      <dsp:spPr>
        <a:xfrm>
          <a:off x="208855" y="830"/>
          <a:ext cx="6265664" cy="1911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START</a:t>
          </a:r>
        </a:p>
      </dsp:txBody>
      <dsp:txXfrm>
        <a:off x="208855" y="830"/>
        <a:ext cx="6265664" cy="1911027"/>
      </dsp:txXfrm>
    </dsp:sp>
    <dsp:sp modelId="{B3A613DA-7E28-7849-83B2-073725D9BC39}">
      <dsp:nvSpPr>
        <dsp:cNvPr id="0" name=""/>
        <dsp:cNvSpPr/>
      </dsp:nvSpPr>
      <dsp:spPr>
        <a:xfrm>
          <a:off x="208855" y="2695066"/>
          <a:ext cx="6265664" cy="19110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ALPINE 2</a:t>
          </a:r>
          <a:endParaRPr lang="en-US" sz="6500" kern="1200" dirty="0"/>
        </a:p>
      </dsp:txBody>
      <dsp:txXfrm>
        <a:off x="208855" y="2695066"/>
        <a:ext cx="6265664" cy="191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2CFA3-E47F-5A43-85D9-6CFA801C02C1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DF758-7324-E941-9E9E-AA90EE4DD1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8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5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6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33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37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24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27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8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1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1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2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85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8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fstart.org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Parents and Carers Evening</a:t>
            </a:r>
            <a:br>
              <a:rPr lang="en-GB" dirty="0"/>
            </a:br>
            <a:r>
              <a:rPr lang="en-GB" dirty="0"/>
              <a:t>Triple therapy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DR S Nath</a:t>
            </a:r>
          </a:p>
          <a:p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Feb 2019</a:t>
            </a:r>
          </a:p>
        </p:txBody>
      </p:sp>
    </p:spTree>
    <p:extLst>
      <p:ext uri="{BB962C8B-B14F-4D97-AF65-F5344CB8AC3E}">
        <p14:creationId xmlns:p14="http://schemas.microsoft.com/office/powerpoint/2010/main" val="45534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67" y="3496733"/>
            <a:ext cx="9435524" cy="1642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067" y="965201"/>
            <a:ext cx="9435524" cy="165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3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7272" y="1868328"/>
            <a:ext cx="10363826" cy="436621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Patients &gt;17yrs age from 48 sites</a:t>
            </a:r>
          </a:p>
          <a:p>
            <a:r>
              <a:rPr lang="en-GB" dirty="0"/>
              <a:t>Dual therapy for 4 weeks then</a:t>
            </a:r>
            <a:r>
              <a:rPr lang="mr-IN" dirty="0"/>
              <a:t>…</a:t>
            </a:r>
            <a:endParaRPr lang="en-GB" dirty="0"/>
          </a:p>
          <a:p>
            <a:pPr lvl="1"/>
            <a:r>
              <a:rPr lang="en-GB" dirty="0"/>
              <a:t>Triple therapy for 4 weeks</a:t>
            </a:r>
          </a:p>
          <a:p>
            <a:pPr lvl="1"/>
            <a:r>
              <a:rPr lang="en-GB"/>
              <a:t>Dual and placebo </a:t>
            </a:r>
            <a:r>
              <a:rPr lang="en-GB" dirty="0"/>
              <a:t>for 4 weeks</a:t>
            </a:r>
          </a:p>
          <a:p>
            <a:r>
              <a:rPr lang="en-GB" dirty="0"/>
              <a:t>Followed up for 28 days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Results</a:t>
            </a:r>
          </a:p>
          <a:p>
            <a:pPr lvl="1"/>
            <a:r>
              <a:rPr lang="en-GB" dirty="0"/>
              <a:t>DF 508 / DF 508 		increase in FEV</a:t>
            </a:r>
            <a:r>
              <a:rPr lang="en-GB" baseline="-25000" dirty="0"/>
              <a:t>1</a:t>
            </a:r>
            <a:r>
              <a:rPr lang="en-GB" dirty="0"/>
              <a:t> (lung function) by 10%</a:t>
            </a:r>
          </a:p>
          <a:p>
            <a:pPr lvl="1"/>
            <a:r>
              <a:rPr lang="en-GB" dirty="0"/>
              <a:t>DF F508 / MFM		Increase in FEV</a:t>
            </a:r>
            <a:r>
              <a:rPr lang="en-GB" baseline="-25000" dirty="0"/>
              <a:t>1</a:t>
            </a:r>
            <a:r>
              <a:rPr lang="en-GB" dirty="0"/>
              <a:t> (lung function) by 14%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Safety good and supports potential submission for new drug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941" y="366920"/>
            <a:ext cx="7244085" cy="126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280678" y="1868328"/>
            <a:ext cx="5074507" cy="25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8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7272" y="1776888"/>
            <a:ext cx="10363826" cy="43412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Phase 2 results</a:t>
            </a:r>
          </a:p>
          <a:p>
            <a:r>
              <a:rPr lang="en-GB" dirty="0"/>
              <a:t>Patients &gt;17yrs age over 38 centres</a:t>
            </a:r>
          </a:p>
          <a:p>
            <a:r>
              <a:rPr lang="en-GB" dirty="0"/>
              <a:t>Treated 4 weeks with medication or placebo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Results</a:t>
            </a:r>
          </a:p>
          <a:p>
            <a:r>
              <a:rPr lang="en-GB" dirty="0"/>
              <a:t>DF 508 / DF 508 		increase in FEV</a:t>
            </a:r>
            <a:r>
              <a:rPr lang="en-GB" baseline="-25000" dirty="0"/>
              <a:t>1</a:t>
            </a:r>
            <a:r>
              <a:rPr lang="en-GB" dirty="0"/>
              <a:t> (lung function) by 11%</a:t>
            </a:r>
          </a:p>
          <a:p>
            <a:r>
              <a:rPr lang="en-GB" dirty="0"/>
              <a:t>DF F508 / MFM		Increase in FEV</a:t>
            </a:r>
            <a:r>
              <a:rPr lang="en-GB" baseline="-25000" dirty="0"/>
              <a:t>1</a:t>
            </a:r>
            <a:r>
              <a:rPr lang="en-GB" dirty="0"/>
              <a:t> (lung function) by 13.8%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34" y="168969"/>
            <a:ext cx="7512217" cy="136839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1038" y="2144068"/>
            <a:ext cx="4954292" cy="254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82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lies ahead</a:t>
            </a:r>
            <a:r>
              <a:rPr lang="mr-IN" dirty="0"/>
              <a:t>…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A8C9B28-FE59-41B9-8900-BE98124F24E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4069672"/>
              </p:ext>
            </p:extLst>
          </p:nvPr>
        </p:nvGraphicFramePr>
        <p:xfrm>
          <a:off x="915025" y="1914466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91C71D-7229-4748-AFC7-B89B31E94F81}"/>
              </a:ext>
            </a:extLst>
          </p:cNvPr>
          <p:cNvSpPr txBox="1"/>
          <p:nvPr/>
        </p:nvSpPr>
        <p:spPr>
          <a:xfrm>
            <a:off x="5418668" y="5157288"/>
            <a:ext cx="6162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i="1" dirty="0">
                <a:solidFill>
                  <a:srgbClr val="484848"/>
                </a:solidFill>
                <a:latin typeface="DroidSerif-Regular"/>
              </a:rPr>
              <a:t>Lopes, T</a:t>
            </a:r>
            <a:r>
              <a:rPr lang="en-US" sz="1400" i="1" dirty="0" err="1">
                <a:solidFill>
                  <a:srgbClr val="484848"/>
                </a:solidFill>
                <a:latin typeface="DroidSerif-Regular"/>
              </a:rPr>
              <a:t>riple</a:t>
            </a:r>
            <a:r>
              <a:rPr lang="en-US" sz="1400" i="1" dirty="0">
                <a:solidFill>
                  <a:srgbClr val="484848"/>
                </a:solidFill>
                <a:latin typeface="DroidSerif-Regular"/>
              </a:rPr>
              <a:t> Combo with VX-659 Improves Lung Function in CF Patients with F508del Mutation,</a:t>
            </a:r>
            <a:r>
              <a:rPr lang="en-GB" sz="1400" i="1" dirty="0">
                <a:solidFill>
                  <a:srgbClr val="484848"/>
                </a:solidFill>
                <a:latin typeface="DroidSerif-Regular"/>
              </a:rPr>
              <a:t> Cystic Fibrosis News. Nov 2018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7187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GB" sz="4400" dirty="0"/>
              <a:t>current trials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3C624DAB-3364-4FEF-9973-62E93B29999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9601997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123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cystic fibrosis (CF) anti-staphylococcal antibiotic prophylaxis trial (CF START)</a:t>
            </a:r>
            <a:br>
              <a:rPr lang="en-US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1951455"/>
            <a:ext cx="10363826" cy="3759389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http://www.cfstart.org.uk</a:t>
            </a:r>
            <a:endParaRPr lang="en-GB" dirty="0"/>
          </a:p>
          <a:p>
            <a:r>
              <a:rPr lang="en-GB" dirty="0"/>
              <a:t>Randomised trial to assess safety and efficacy of </a:t>
            </a:r>
            <a:r>
              <a:rPr lang="en-GB" dirty="0" err="1"/>
              <a:t>longterm</a:t>
            </a:r>
            <a:r>
              <a:rPr lang="en-GB" dirty="0"/>
              <a:t> </a:t>
            </a:r>
            <a:r>
              <a:rPr lang="en-GB" dirty="0" err="1"/>
              <a:t>flucloxacillin</a:t>
            </a:r>
            <a:r>
              <a:rPr lang="en-GB" dirty="0"/>
              <a:t> prophylaxis</a:t>
            </a:r>
          </a:p>
          <a:p>
            <a:r>
              <a:rPr lang="en-GB" dirty="0"/>
              <a:t>Conflict of practice across globe</a:t>
            </a:r>
          </a:p>
          <a:p>
            <a:r>
              <a:rPr lang="en-GB" dirty="0"/>
              <a:t>Prevent and treat vs detect and treat</a:t>
            </a:r>
          </a:p>
          <a:p>
            <a:r>
              <a:rPr lang="en-GB" dirty="0"/>
              <a:t>prevention of staph vs risk of pseudomonas</a:t>
            </a:r>
          </a:p>
          <a:p>
            <a:r>
              <a:rPr lang="en-GB" dirty="0"/>
              <a:t>new </a:t>
            </a:r>
            <a:r>
              <a:rPr lang="en-GB" dirty="0" err="1"/>
              <a:t>cf</a:t>
            </a:r>
            <a:r>
              <a:rPr lang="en-GB" dirty="0"/>
              <a:t> diagnosis</a:t>
            </a:r>
          </a:p>
          <a:p>
            <a:r>
              <a:rPr lang="en-GB" dirty="0"/>
              <a:t>Recruitment Until </a:t>
            </a:r>
            <a:r>
              <a:rPr lang="en-GB" dirty="0" err="1"/>
              <a:t>jan</a:t>
            </a:r>
            <a:r>
              <a:rPr lang="en-GB" dirty="0"/>
              <a:t> 2020 </a:t>
            </a:r>
          </a:p>
          <a:p>
            <a:r>
              <a:rPr lang="en-GB" dirty="0"/>
              <a:t>F/U for 4 years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169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59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Aztreonam</a:t>
            </a:r>
            <a:r>
              <a:rPr lang="en-US" dirty="0"/>
              <a:t> Lysine for Pseudomonas Infection Eradication (</a:t>
            </a:r>
            <a:r>
              <a:rPr lang="en-GB" dirty="0"/>
              <a:t>ALPINE)2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20736"/>
            <a:ext cx="10363826" cy="4070464"/>
          </a:xfrm>
        </p:spPr>
        <p:txBody>
          <a:bodyPr/>
          <a:lstStyle/>
          <a:p>
            <a:r>
              <a:rPr lang="en-GB" dirty="0"/>
              <a:t>ALPINE </a:t>
            </a:r>
          </a:p>
          <a:p>
            <a:pPr lvl="1"/>
            <a:r>
              <a:rPr lang="en-GB" dirty="0"/>
              <a:t>nebulised </a:t>
            </a:r>
            <a:r>
              <a:rPr lang="en-GB" dirty="0" err="1"/>
              <a:t>aztreonem</a:t>
            </a:r>
            <a:r>
              <a:rPr lang="en-GB" dirty="0"/>
              <a:t> 75mg </a:t>
            </a:r>
            <a:r>
              <a:rPr lang="en-GB" dirty="0" err="1"/>
              <a:t>tds</a:t>
            </a:r>
            <a:r>
              <a:rPr lang="en-GB" dirty="0"/>
              <a:t> for first pseudomonas</a:t>
            </a:r>
          </a:p>
          <a:p>
            <a:pPr lvl="1"/>
            <a:r>
              <a:rPr lang="en-GB" dirty="0"/>
              <a:t>Treatment was effective and well tolerated</a:t>
            </a:r>
          </a:p>
          <a:p>
            <a:r>
              <a:rPr lang="en-GB" dirty="0"/>
              <a:t>Randomised, double blind study</a:t>
            </a:r>
          </a:p>
          <a:p>
            <a:r>
              <a:rPr lang="en-GB" dirty="0"/>
              <a:t>Age 3 months to 17 years</a:t>
            </a:r>
          </a:p>
          <a:p>
            <a:r>
              <a:rPr lang="en-GB" dirty="0"/>
              <a:t>First isolation pseudomonas</a:t>
            </a:r>
          </a:p>
          <a:p>
            <a:r>
              <a:rPr lang="en-GB" dirty="0"/>
              <a:t>28 days vs 14 days + 14 days placebo</a:t>
            </a:r>
          </a:p>
          <a:p>
            <a:r>
              <a:rPr lang="en-GB"/>
              <a:t>Recruiting until June 2021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6C437F-0739-8346-906E-5F047EB6F4F1}"/>
              </a:ext>
            </a:extLst>
          </p:cNvPr>
          <p:cNvSpPr txBox="1"/>
          <p:nvPr/>
        </p:nvSpPr>
        <p:spPr>
          <a:xfrm>
            <a:off x="7179129" y="5468035"/>
            <a:ext cx="409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dirty="0"/>
              <a:t>https://</a:t>
            </a:r>
            <a:r>
              <a:rPr lang="en-US" sz="1500" i="1" dirty="0" err="1"/>
              <a:t>clinicaltrials.gov</a:t>
            </a:r>
            <a:r>
              <a:rPr lang="en-US" sz="1500" i="1" dirty="0"/>
              <a:t>/</a:t>
            </a:r>
            <a:r>
              <a:rPr lang="en-US" sz="1500" i="1" dirty="0" err="1"/>
              <a:t>ct2</a:t>
            </a:r>
            <a:r>
              <a:rPr lang="en-US" sz="1500" i="1" dirty="0"/>
              <a:t>/show/NCT03219164</a:t>
            </a:r>
          </a:p>
        </p:txBody>
      </p:sp>
    </p:spTree>
    <p:extLst>
      <p:ext uri="{BB962C8B-B14F-4D97-AF65-F5344CB8AC3E}">
        <p14:creationId xmlns:p14="http://schemas.microsoft.com/office/powerpoint/2010/main" val="124875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03" y="1383577"/>
            <a:ext cx="5135784" cy="408294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957486"/>
            <a:ext cx="4175471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46321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0083"/>
          </a:xfrm>
        </p:spPr>
        <p:txBody>
          <a:bodyPr/>
          <a:lstStyle/>
          <a:p>
            <a:r>
              <a:rPr lang="en-GB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05000"/>
            <a:ext cx="10363826" cy="3886199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Classes of Mutations</a:t>
            </a:r>
          </a:p>
          <a:p>
            <a:r>
              <a:rPr lang="en-GB" dirty="0"/>
              <a:t>Current therapies</a:t>
            </a:r>
          </a:p>
          <a:p>
            <a:r>
              <a:rPr lang="en-GB" dirty="0"/>
              <a:t>Triple therapy</a:t>
            </a:r>
          </a:p>
          <a:p>
            <a:r>
              <a:rPr lang="en-GB" dirty="0"/>
              <a:t>Results</a:t>
            </a:r>
          </a:p>
          <a:p>
            <a:r>
              <a:rPr lang="en-GB" dirty="0"/>
              <a:t>Predicted schedule</a:t>
            </a:r>
          </a:p>
          <a:p>
            <a:r>
              <a:rPr lang="en-GB" dirty="0"/>
              <a:t>Current trials</a:t>
            </a:r>
          </a:p>
        </p:txBody>
      </p:sp>
    </p:spTree>
    <p:extLst>
      <p:ext uri="{BB962C8B-B14F-4D97-AF65-F5344CB8AC3E}">
        <p14:creationId xmlns:p14="http://schemas.microsoft.com/office/powerpoint/2010/main" val="80773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20" y="965201"/>
            <a:ext cx="6902560" cy="49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720" y="965201"/>
            <a:ext cx="6902560" cy="49180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62449" y="1645919"/>
            <a:ext cx="2252749" cy="3898669"/>
          </a:xfrm>
          <a:prstGeom prst="roundRect">
            <a:avLst>
              <a:gd name="adj" fmla="val 1556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1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GB" sz="4000"/>
              <a:t>Cystic Fibrosis Transmembrane Regulator (CFTR) potentiators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7859565" cy="3424107"/>
          </a:xfrm>
        </p:spPr>
        <p:txBody>
          <a:bodyPr>
            <a:normAutofit/>
          </a:bodyPr>
          <a:lstStyle/>
          <a:p>
            <a:r>
              <a:rPr lang="en-GB" sz="1800"/>
              <a:t>Current market</a:t>
            </a:r>
          </a:p>
          <a:p>
            <a:pPr lvl="1"/>
            <a:r>
              <a:rPr lang="en-GB"/>
              <a:t>Ivacaftor </a:t>
            </a:r>
          </a:p>
          <a:p>
            <a:pPr lvl="2"/>
            <a:r>
              <a:rPr lang="en-GB" sz="1800"/>
              <a:t>Class III mutations (G551D)</a:t>
            </a:r>
          </a:p>
          <a:p>
            <a:pPr lvl="2"/>
            <a:r>
              <a:rPr lang="en-GB" sz="1800"/>
              <a:t>Approved for use age &gt;2 years in uk</a:t>
            </a:r>
          </a:p>
          <a:p>
            <a:pPr lvl="2"/>
            <a:r>
              <a:rPr lang="en-GB" sz="1800"/>
              <a:t>Promotes CFTR channel opening</a:t>
            </a:r>
          </a:p>
          <a:p>
            <a:pPr lvl="2"/>
            <a:r>
              <a:rPr lang="en-GB" sz="1800"/>
              <a:t>Reduction sweat chloride</a:t>
            </a:r>
          </a:p>
          <a:p>
            <a:pPr lvl="2"/>
            <a:r>
              <a:rPr lang="en-GB" sz="1800"/>
              <a:t>Improvement in FEV</a:t>
            </a:r>
            <a:r>
              <a:rPr lang="en-GB" sz="1800" baseline="-25000"/>
              <a:t>1</a:t>
            </a:r>
            <a:r>
              <a:rPr lang="en-GB" sz="1800"/>
              <a:t> by 10% after 48 weeks</a:t>
            </a:r>
          </a:p>
          <a:p>
            <a:pPr lvl="2"/>
            <a:r>
              <a:rPr lang="en-GB" sz="1800"/>
              <a:t>Weight increase</a:t>
            </a:r>
          </a:p>
          <a:p>
            <a:pPr lvl="1"/>
            <a:endParaRPr lang="en-GB"/>
          </a:p>
          <a:p>
            <a:pPr lvl="2"/>
            <a:endParaRPr lang="en-GB" sz="1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7AE7F1-5BD9-EB48-B80B-D3F62F98B9E1}"/>
              </a:ext>
            </a:extLst>
          </p:cNvPr>
          <p:cNvSpPr txBox="1"/>
          <p:nvPr/>
        </p:nvSpPr>
        <p:spPr>
          <a:xfrm>
            <a:off x="7971251" y="5483422"/>
            <a:ext cx="30230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https://</a:t>
            </a:r>
            <a:r>
              <a:rPr lang="en-US" sz="1400" i="1" dirty="0" err="1"/>
              <a:t>www.kalydeco.com</a:t>
            </a:r>
            <a:r>
              <a:rPr lang="en-US" sz="1400" i="1" dirty="0"/>
              <a:t>/study-results</a:t>
            </a:r>
          </a:p>
        </p:txBody>
      </p:sp>
    </p:spTree>
    <p:extLst>
      <p:ext uri="{BB962C8B-B14F-4D97-AF65-F5344CB8AC3E}">
        <p14:creationId xmlns:p14="http://schemas.microsoft.com/office/powerpoint/2010/main" val="384590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402" y="1059602"/>
            <a:ext cx="9595129" cy="4437747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02171A-DBEF-1E49-ABAE-A75794180439}"/>
              </a:ext>
            </a:extLst>
          </p:cNvPr>
          <p:cNvSpPr txBox="1"/>
          <p:nvPr/>
        </p:nvSpPr>
        <p:spPr>
          <a:xfrm>
            <a:off x="6997933" y="5639922"/>
            <a:ext cx="3866598" cy="316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i="1" dirty="0" err="1"/>
              <a:t>Trivedi</a:t>
            </a:r>
            <a:r>
              <a:rPr lang="en-GB" sz="1400" i="1" dirty="0"/>
              <a:t> B, Doorway to a Cure, Discover, 30 Jul 2013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7727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CFTR correctors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Orkambi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1">
            <a:normAutofit fontScale="92500" lnSpcReduction="10000"/>
          </a:bodyPr>
          <a:lstStyle/>
          <a:p>
            <a:pPr lvl="1"/>
            <a:r>
              <a:rPr lang="en-GB" dirty="0" err="1"/>
              <a:t>ivacaftor</a:t>
            </a:r>
            <a:r>
              <a:rPr lang="en-GB" dirty="0"/>
              <a:t> + </a:t>
            </a:r>
            <a:r>
              <a:rPr lang="en-GB" dirty="0" err="1"/>
              <a:t>Lumicaftor</a:t>
            </a:r>
            <a:endParaRPr lang="en-GB" dirty="0"/>
          </a:p>
          <a:p>
            <a:pPr lvl="2"/>
            <a:r>
              <a:rPr lang="en-GB" dirty="0"/>
              <a:t>Class II mutations (DF 508)</a:t>
            </a:r>
          </a:p>
          <a:p>
            <a:pPr lvl="2"/>
            <a:r>
              <a:rPr lang="en-GB" dirty="0"/>
              <a:t>Not currently approved by NICE</a:t>
            </a:r>
          </a:p>
          <a:p>
            <a:pPr lvl="2"/>
            <a:r>
              <a:rPr lang="en-GB" dirty="0"/>
              <a:t>Reduces sweat chloride</a:t>
            </a:r>
          </a:p>
          <a:p>
            <a:pPr lvl="2"/>
            <a:r>
              <a:rPr lang="en-GB" dirty="0"/>
              <a:t>Slows decline in Lung Function by 42%</a:t>
            </a:r>
          </a:p>
          <a:p>
            <a:pPr lvl="2"/>
            <a:r>
              <a:rPr lang="en-GB" dirty="0"/>
              <a:t>Improved Lung clearance Index</a:t>
            </a:r>
          </a:p>
          <a:p>
            <a:pPr lvl="2"/>
            <a:r>
              <a:rPr lang="en-GB" dirty="0"/>
              <a:t>Increase in lung function by 4%</a:t>
            </a:r>
          </a:p>
          <a:p>
            <a:pPr lvl="2"/>
            <a:r>
              <a:rPr lang="en-GB" dirty="0" err="1"/>
              <a:t>Approx</a:t>
            </a:r>
            <a:r>
              <a:rPr lang="en-GB" dirty="0"/>
              <a:t> £100,000 per patient per year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9801" y="2371018"/>
            <a:ext cx="4881804" cy="679994"/>
          </a:xfrm>
        </p:spPr>
        <p:txBody>
          <a:bodyPr/>
          <a:lstStyle/>
          <a:p>
            <a:r>
              <a:rPr lang="en-GB" dirty="0" err="1"/>
              <a:t>symdeko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Ivacaftor</a:t>
            </a:r>
            <a:r>
              <a:rPr lang="en-GB" dirty="0"/>
              <a:t> + </a:t>
            </a:r>
            <a:r>
              <a:rPr lang="en-GB" dirty="0" err="1"/>
              <a:t>Tezacaftor</a:t>
            </a:r>
            <a:endParaRPr lang="en-GB" dirty="0"/>
          </a:p>
          <a:p>
            <a:pPr lvl="1"/>
            <a:r>
              <a:rPr lang="en-GB" dirty="0"/>
              <a:t>Class II mutations</a:t>
            </a:r>
          </a:p>
          <a:p>
            <a:pPr lvl="1"/>
            <a:r>
              <a:rPr lang="en-GB" dirty="0"/>
              <a:t>Currently used in US</a:t>
            </a:r>
          </a:p>
          <a:p>
            <a:pPr lvl="1"/>
            <a:r>
              <a:rPr lang="en-GB" dirty="0"/>
              <a:t>Similar efficacy to </a:t>
            </a:r>
            <a:r>
              <a:rPr lang="en-GB" dirty="0" err="1"/>
              <a:t>orkambi</a:t>
            </a:r>
            <a:endParaRPr lang="en-GB" dirty="0"/>
          </a:p>
          <a:p>
            <a:pPr lvl="1"/>
            <a:r>
              <a:rPr lang="en-GB" dirty="0"/>
              <a:t>&gt;11 years of age</a:t>
            </a:r>
          </a:p>
          <a:p>
            <a:pPr lvl="1"/>
            <a:r>
              <a:rPr lang="en-GB" dirty="0"/>
              <a:t>Reduces pulmonary exacerbations by 35%</a:t>
            </a:r>
          </a:p>
          <a:p>
            <a:pPr lvl="1"/>
            <a:r>
              <a:rPr lang="en-GB" dirty="0"/>
              <a:t>Better tolerated than </a:t>
            </a:r>
            <a:r>
              <a:rPr lang="en-GB" dirty="0" err="1"/>
              <a:t>orkambi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B30788-35F9-9344-B564-A5BCD5FD6D20}"/>
              </a:ext>
            </a:extLst>
          </p:cNvPr>
          <p:cNvSpPr txBox="1"/>
          <p:nvPr/>
        </p:nvSpPr>
        <p:spPr>
          <a:xfrm>
            <a:off x="2531080" y="5791199"/>
            <a:ext cx="4588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https://</a:t>
            </a:r>
            <a:r>
              <a:rPr lang="en-US" sz="1400" i="1" dirty="0" err="1"/>
              <a:t>www.orkambi.com</a:t>
            </a:r>
            <a:r>
              <a:rPr lang="en-US" sz="1400" i="1" dirty="0"/>
              <a:t>/</a:t>
            </a:r>
            <a:r>
              <a:rPr lang="en-US" sz="1400" i="1" dirty="0" err="1"/>
              <a:t>results-with-orkambi</a:t>
            </a:r>
            <a:endParaRPr lang="en-US" sz="1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DD5C7A-E2A5-DD44-8646-D1C882669892}"/>
              </a:ext>
            </a:extLst>
          </p:cNvPr>
          <p:cNvSpPr txBox="1"/>
          <p:nvPr/>
        </p:nvSpPr>
        <p:spPr>
          <a:xfrm>
            <a:off x="7748512" y="5791199"/>
            <a:ext cx="6092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dirty="0"/>
              <a:t>https://</a:t>
            </a:r>
            <a:r>
              <a:rPr lang="en-US" sz="1500" i="1" dirty="0" err="1"/>
              <a:t>www.symdeko.com</a:t>
            </a:r>
            <a:r>
              <a:rPr lang="en-US" sz="1500" i="1" dirty="0"/>
              <a:t>/study-1-results</a:t>
            </a:r>
          </a:p>
        </p:txBody>
      </p:sp>
    </p:spTree>
    <p:extLst>
      <p:ext uri="{BB962C8B-B14F-4D97-AF65-F5344CB8AC3E}">
        <p14:creationId xmlns:p14="http://schemas.microsoft.com/office/powerpoint/2010/main" val="118526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Triple Therapy </a:t>
            </a:r>
            <a:r>
              <a:rPr lang="mr-IN" dirty="0"/>
              <a:t>–</a:t>
            </a:r>
            <a:r>
              <a:rPr lang="en-GB" dirty="0"/>
              <a:t>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67948"/>
          </a:xfrm>
        </p:spPr>
        <p:txBody>
          <a:bodyPr>
            <a:normAutofit/>
          </a:bodyPr>
          <a:lstStyle/>
          <a:p>
            <a:r>
              <a:rPr lang="en-GB" dirty="0" err="1"/>
              <a:t>Ivacaftor</a:t>
            </a:r>
            <a:r>
              <a:rPr lang="en-GB" dirty="0"/>
              <a:t> + </a:t>
            </a:r>
            <a:r>
              <a:rPr lang="en-GB" dirty="0" err="1"/>
              <a:t>Tezacaftor</a:t>
            </a:r>
            <a:r>
              <a:rPr lang="en-GB" dirty="0"/>
              <a:t> + “3</a:t>
            </a:r>
            <a:r>
              <a:rPr lang="en-GB" baseline="30000" dirty="0"/>
              <a:t>rd</a:t>
            </a:r>
            <a:r>
              <a:rPr lang="en-GB" dirty="0"/>
              <a:t> compound” (next generation corrector)</a:t>
            </a:r>
          </a:p>
          <a:p>
            <a:pPr lvl="1"/>
            <a:r>
              <a:rPr lang="en-GB" dirty="0"/>
              <a:t>VX 445</a:t>
            </a:r>
          </a:p>
          <a:p>
            <a:pPr lvl="1"/>
            <a:r>
              <a:rPr lang="en-GB" dirty="0"/>
              <a:t>VX 659</a:t>
            </a:r>
          </a:p>
          <a:p>
            <a:r>
              <a:rPr lang="en-GB" dirty="0"/>
              <a:t>Class II mutations</a:t>
            </a:r>
          </a:p>
          <a:p>
            <a:pPr lvl="1"/>
            <a:r>
              <a:rPr lang="en-GB" dirty="0"/>
              <a:t>DF 508 homozygous</a:t>
            </a:r>
          </a:p>
          <a:p>
            <a:pPr lvl="1"/>
            <a:r>
              <a:rPr lang="en-GB" dirty="0"/>
              <a:t>DF 508 + Minimal Functioning mutation (MFM)</a:t>
            </a:r>
          </a:p>
          <a:p>
            <a:r>
              <a:rPr lang="en-GB" dirty="0"/>
              <a:t>Potential to target 90% of patients</a:t>
            </a:r>
          </a:p>
        </p:txBody>
      </p:sp>
    </p:spTree>
    <p:extLst>
      <p:ext uri="{BB962C8B-B14F-4D97-AF65-F5344CB8AC3E}">
        <p14:creationId xmlns:p14="http://schemas.microsoft.com/office/powerpoint/2010/main" val="24650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239" y="1182826"/>
            <a:ext cx="7413522" cy="3836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702CD1-6432-F74E-97FC-A76DE9AA1CFA}"/>
              </a:ext>
            </a:extLst>
          </p:cNvPr>
          <p:cNvSpPr txBox="1"/>
          <p:nvPr/>
        </p:nvSpPr>
        <p:spPr>
          <a:xfrm>
            <a:off x="6756273" y="5352009"/>
            <a:ext cx="60929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1" dirty="0"/>
              <a:t>https://</a:t>
            </a:r>
            <a:r>
              <a:rPr lang="en-US" sz="1500" i="1" dirty="0" err="1"/>
              <a:t>mstrials.org.au</a:t>
            </a:r>
            <a:r>
              <a:rPr lang="en-US" sz="1500" i="1" dirty="0"/>
              <a:t>/what-are-clinical-trials</a:t>
            </a:r>
          </a:p>
        </p:txBody>
      </p:sp>
    </p:spTree>
    <p:extLst>
      <p:ext uri="{BB962C8B-B14F-4D97-AF65-F5344CB8AC3E}">
        <p14:creationId xmlns:p14="http://schemas.microsoft.com/office/powerpoint/2010/main" val="32742107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503</TotalTime>
  <Words>453</Words>
  <Application>Microsoft Office PowerPoint</Application>
  <PresentationFormat>Custom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Droplet</vt:lpstr>
      <vt:lpstr>Parents and Carers Evening Triple therapy</vt:lpstr>
      <vt:lpstr>Content</vt:lpstr>
      <vt:lpstr>PowerPoint Presentation</vt:lpstr>
      <vt:lpstr>PowerPoint Presentation</vt:lpstr>
      <vt:lpstr>Cystic Fibrosis Transmembrane Regulator (CFTR) potentiators</vt:lpstr>
      <vt:lpstr>PowerPoint Presentation</vt:lpstr>
      <vt:lpstr>CFTR correctors</vt:lpstr>
      <vt:lpstr>Triple Therapy – What is it?</vt:lpstr>
      <vt:lpstr>PowerPoint Presentation</vt:lpstr>
      <vt:lpstr>PowerPoint Presentation</vt:lpstr>
      <vt:lpstr>PowerPoint Presentation</vt:lpstr>
      <vt:lpstr>PowerPoint Presentation</vt:lpstr>
      <vt:lpstr>What lies ahead…</vt:lpstr>
      <vt:lpstr>current trials</vt:lpstr>
      <vt:lpstr>The cystic fibrosis (CF) anti-staphylococcal antibiotic prophylaxis trial (CF START) </vt:lpstr>
      <vt:lpstr>Aztreonam Lysine for Pseudomonas Infection Eradication (ALPINE)2</vt:lpstr>
      <vt:lpstr>Discussion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and Carers Evening Triple therapy</dc:title>
  <dc:creator>Stuart Nath</dc:creator>
  <cp:lastModifiedBy>Stuart Nath</cp:lastModifiedBy>
  <cp:revision>39</cp:revision>
  <dcterms:created xsi:type="dcterms:W3CDTF">2019-02-05T20:10:05Z</dcterms:created>
  <dcterms:modified xsi:type="dcterms:W3CDTF">2019-04-08T07:56:31Z</dcterms:modified>
</cp:coreProperties>
</file>